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9"/>
  </p:notesMasterIdLst>
  <p:handoutMasterIdLst>
    <p:handoutMasterId r:id="rId30"/>
  </p:handoutMasterIdLst>
  <p:sldIdLst>
    <p:sldId id="351" r:id="rId2"/>
    <p:sldId id="344" r:id="rId3"/>
    <p:sldId id="354" r:id="rId4"/>
    <p:sldId id="357" r:id="rId5"/>
    <p:sldId id="366" r:id="rId6"/>
    <p:sldId id="355" r:id="rId7"/>
    <p:sldId id="356" r:id="rId8"/>
    <p:sldId id="360" r:id="rId9"/>
    <p:sldId id="324" r:id="rId10"/>
    <p:sldId id="300" r:id="rId11"/>
    <p:sldId id="325" r:id="rId12"/>
    <p:sldId id="359" r:id="rId13"/>
    <p:sldId id="370" r:id="rId14"/>
    <p:sldId id="361" r:id="rId15"/>
    <p:sldId id="301" r:id="rId16"/>
    <p:sldId id="303" r:id="rId17"/>
    <p:sldId id="327" r:id="rId18"/>
    <p:sldId id="367" r:id="rId19"/>
    <p:sldId id="343" r:id="rId20"/>
    <p:sldId id="365" r:id="rId21"/>
    <p:sldId id="368" r:id="rId22"/>
    <p:sldId id="364" r:id="rId23"/>
    <p:sldId id="340" r:id="rId24"/>
    <p:sldId id="341" r:id="rId25"/>
    <p:sldId id="371" r:id="rId26"/>
    <p:sldId id="342" r:id="rId27"/>
    <p:sldId id="350" r:id="rId28"/>
  </p:sldIdLst>
  <p:sldSz cx="12192000" cy="6858000"/>
  <p:notesSz cx="7099300" cy="10234613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51"/>
            <p14:sldId id="344"/>
            <p14:sldId id="354"/>
            <p14:sldId id="357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8"/>
            <p14:sldId id="364"/>
            <p14:sldId id="340"/>
            <p14:sldId id="341"/>
            <p14:sldId id="371"/>
            <p14:sldId id="342"/>
            <p14:sldId id="35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75032" autoAdjust="0"/>
  </p:normalViewPr>
  <p:slideViewPr>
    <p:cSldViewPr>
      <p:cViewPr>
        <p:scale>
          <a:sx n="81" d="100"/>
          <a:sy n="81" d="100"/>
        </p:scale>
        <p:origin x="-840" y="-1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tags" Target="tags/tag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7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19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9" Type="http://schemas.openxmlformats.org/officeDocument/2006/relationships/image" Target="../media/image24.png"/><Relationship Id="rId10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4" Type="http://schemas.openxmlformats.org/officeDocument/2006/relationships/tags" Target="../tags/tag21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tags" Target="../tags/tag18.xml"/><Relationship Id="rId2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tags" Target="../tags/tag22.xml"/><Relationship Id="rId2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895600" y="1479551"/>
            <a:ext cx="6858000" cy="4987925"/>
          </a:xfrm>
        </p:spPr>
        <p:txBody>
          <a:bodyPr/>
          <a:lstStyle/>
          <a:p>
            <a:r>
              <a:rPr lang="en-US" sz="2400" dirty="0"/>
              <a:t>Homework </a:t>
            </a:r>
            <a:r>
              <a:rPr lang="en-US" sz="2400" dirty="0" smtClean="0"/>
              <a:t>8</a:t>
            </a:r>
            <a:endParaRPr lang="en-US" sz="2400" dirty="0"/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Due tonight </a:t>
            </a:r>
            <a:r>
              <a:rPr lang="en-US" sz="2000" dirty="0">
                <a:solidFill>
                  <a:srgbClr val="FF0000"/>
                </a:solidFill>
              </a:rPr>
              <a:t>at 11:59pm</a:t>
            </a:r>
          </a:p>
          <a:p>
            <a:r>
              <a:rPr lang="en-US" sz="2400" dirty="0"/>
              <a:t>Homework 9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Released soon, due Monday 4/14 at 11:59pm</a:t>
            </a:r>
          </a:p>
          <a:p>
            <a:pPr eaLnBrk="1" hangingPunct="1"/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sz="1600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48518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/>
                <a:gridCol w="609600"/>
                <a:gridCol w="914400"/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/>
                <a:gridCol w="1295400"/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Ghostbusters Decision Network</a:t>
            </a:r>
            <a:endParaRPr lang="en-US" dirty="0"/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Ghost Location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(1,2)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(1,n)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(2,1)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(m,1)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 smtClean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/>
                <a:cs typeface="Calibri"/>
              </a:rPr>
              <a:t>…</a:t>
            </a:r>
            <a:endParaRPr lang="en-US" sz="4000" dirty="0"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915400" y="1143000"/>
            <a:ext cx="3266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Demo: 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Ghostbusters with probability 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Probability</a:t>
            </a:r>
            <a:endParaRPr lang="en-US" dirty="0"/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of 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Question: what</a:t>
            </a:r>
            <a:r>
              <a:rPr lang="ja-JP" altLang="en-US" sz="200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smtClean="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 smtClean="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ja-JP" altLang="en-US" sz="180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 smtClean="0">
                <a:latin typeface="Calibri"/>
                <a:ea typeface="ＭＳ Ｐゴシック" pitchFamily="34" charset="-128"/>
                <a:cs typeface="Calibri"/>
              </a:rPr>
              <a:t>oil in a</a:t>
            </a:r>
            <a:r>
              <a:rPr lang="ja-JP" altLang="en-US" sz="180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 smtClean="0">
                <a:latin typeface="Calibri"/>
                <a:ea typeface="ＭＳ Ｐゴシック" pitchFamily="34" charset="-128"/>
                <a:cs typeface="Calibri"/>
              </a:rPr>
              <a:t> or </a:t>
            </a:r>
            <a:r>
              <a:rPr lang="ja-JP" altLang="en-US" sz="180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 smtClean="0">
                <a:latin typeface="Calibri"/>
                <a:ea typeface="ＭＳ Ｐゴシック" pitchFamily="34" charset="-128"/>
                <a:cs typeface="Calibri"/>
              </a:rPr>
              <a:t>oil in b,</a:t>
            </a:r>
            <a:r>
              <a:rPr lang="ja-JP" altLang="en-US" sz="180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 smtClean="0">
                <a:latin typeface="Calibri"/>
                <a:ea typeface="ＭＳ Ｐゴシック" pitchFamily="34" charset="-128"/>
                <a:cs typeface="Calibri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 smtClean="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533400"/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/>
                <a:gridCol w="533400"/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/>
                <a:gridCol w="533400"/>
                <a:gridCol w="5334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Assume we see that E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= e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.  Value if we act then:</a:t>
            </a:r>
            <a:endParaRPr lang="en-US" altLang="ja-JP" sz="1800" baseline="-25000" dirty="0" smtClean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ja-JP" altLang="en-US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, so we don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t know what e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 smtClean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Expected value if E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 smtClean="0">
                <a:latin typeface="Calibri"/>
                <a:ea typeface="ＭＳ Ｐゴシック" pitchFamily="34" charset="-128"/>
                <a:cs typeface="Calibri"/>
              </a:rPr>
              <a:t>	by revealing E</a:t>
            </a:r>
            <a:r>
              <a:rPr lang="ja-JP" altLang="en-US" sz="18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 smtClean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 smtClean="0">
                <a:ea typeface="ＭＳ Ｐゴシック" pitchFamily="34" charset="-128"/>
              </a:rPr>
              <a:t>Nonadditive</a:t>
            </a:r>
            <a:r>
              <a:rPr lang="en-US" sz="2800" dirty="0" smtClean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 smtClean="0">
                <a:ea typeface="ＭＳ Ｐゴシック" pitchFamily="34" charset="-128"/>
              </a:rPr>
              <a:t>(think of observing </a:t>
            </a:r>
            <a:r>
              <a:rPr lang="en-US" sz="2400" dirty="0" err="1" smtClean="0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 smtClean="0">
                <a:latin typeface="Calibri"/>
                <a:ea typeface="ＭＳ Ｐゴシック" pitchFamily="34" charset="-128"/>
              </a:rPr>
              <a:t>j</a:t>
            </a:r>
            <a:r>
              <a:rPr lang="en-US" sz="2400" dirty="0" smtClean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029200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The soup of the day is either clam chowder or split pea, but you </a:t>
            </a:r>
            <a:r>
              <a:rPr lang="en-US" sz="2400" dirty="0" err="1" smtClean="0">
                <a:ea typeface="ＭＳ Ｐゴシック" pitchFamily="34" charset="-128"/>
              </a:rPr>
              <a:t>wouldn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t order either one.  What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You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Decision Networks and Value of Perfect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334000" y="5462830"/>
            <a:ext cx="7467600" cy="86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Instructors: Dan Klein and </a:t>
            </a:r>
            <a:r>
              <a:rPr lang="en-US" sz="2000" dirty="0" smtClean="0">
                <a:latin typeface="Calibri"/>
                <a:cs typeface="Calibri"/>
              </a:rPr>
              <a:t>Pieter Abbeel</a:t>
            </a:r>
          </a:p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Calibri"/>
                <a:cs typeface="Calibri"/>
              </a:rPr>
              <a:t>University of California, </a:t>
            </a:r>
            <a:r>
              <a:rPr lang="en-US" sz="2000" dirty="0" smtClean="0">
                <a:latin typeface="Calibri"/>
                <a:cs typeface="Calibri"/>
              </a:rPr>
              <a:t>Berkeley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573309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</a:t>
            </a:r>
            <a:r>
              <a:rPr lang="en-US" sz="1400" dirty="0" smtClean="0">
                <a:latin typeface="Calibri"/>
                <a:cs typeface="Calibri"/>
              </a:rPr>
              <a:t>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Value of Imperfect Information?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12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VPI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3860799"/>
          </a:xfrm>
        </p:spPr>
        <p:txBody>
          <a:bodyPr/>
          <a:lstStyle/>
          <a:p>
            <a:r>
              <a:rPr lang="en-US" sz="2400" dirty="0" smtClean="0"/>
              <a:t>VPI(</a:t>
            </a:r>
            <a:r>
              <a:rPr lang="en-US" sz="2400" dirty="0" err="1" smtClean="0"/>
              <a:t>OilLoc</a:t>
            </a:r>
            <a:r>
              <a:rPr lang="en-US" sz="2400" dirty="0" smtClean="0"/>
              <a:t>) ?</a:t>
            </a:r>
          </a:p>
          <a:p>
            <a:endParaRPr lang="en-US" sz="2400" dirty="0"/>
          </a:p>
          <a:p>
            <a:r>
              <a:rPr lang="en-US" sz="2400" dirty="0" smtClean="0"/>
              <a:t>VPI(</a:t>
            </a:r>
            <a:r>
              <a:rPr lang="en-US" sz="2400" dirty="0" err="1" smtClean="0"/>
              <a:t>ScoutingReport</a:t>
            </a:r>
            <a:r>
              <a:rPr lang="en-US" sz="2400" dirty="0" smtClean="0"/>
              <a:t>) ?</a:t>
            </a:r>
          </a:p>
          <a:p>
            <a:endParaRPr lang="en-US" sz="2400" dirty="0"/>
          </a:p>
          <a:p>
            <a:r>
              <a:rPr lang="en-US" sz="2400" dirty="0" smtClean="0"/>
              <a:t>VPI(Scout) ?</a:t>
            </a:r>
          </a:p>
          <a:p>
            <a:endParaRPr lang="en-US" sz="2400" dirty="0"/>
          </a:p>
          <a:p>
            <a:r>
              <a:rPr lang="en-US" sz="2400" dirty="0" smtClean="0"/>
              <a:t>VPI(Scout | </a:t>
            </a:r>
            <a:r>
              <a:rPr lang="en-US" sz="2400" dirty="0" err="1" smtClean="0"/>
              <a:t>ScoutingReport</a:t>
            </a:r>
            <a:r>
              <a:rPr lang="en-US" sz="2400" dirty="0" smtClean="0"/>
              <a:t>) ?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Generally: </a:t>
            </a:r>
            <a:endParaRPr lang="en-US" sz="2400" dirty="0"/>
          </a:p>
          <a:p>
            <a:pPr marL="457176" lvl="1" indent="0">
              <a:buNone/>
            </a:pPr>
            <a:r>
              <a:rPr lang="en-US" sz="2000" dirty="0" smtClean="0"/>
              <a:t>If          Parents(U)        Z   |   </a:t>
            </a:r>
            <a:r>
              <a:rPr lang="en-US" sz="2000" dirty="0" err="1" smtClean="0"/>
              <a:t>CurrentEvidence</a:t>
            </a:r>
            <a:endParaRPr lang="en-US" sz="2000" dirty="0" smtClean="0"/>
          </a:p>
          <a:p>
            <a:pPr marL="457176" lvl="1" indent="0">
              <a:buNone/>
            </a:pPr>
            <a:r>
              <a:rPr lang="en-US" sz="2000" dirty="0" smtClean="0"/>
              <a:t>Then    VPI( Z | </a:t>
            </a:r>
            <a:r>
              <a:rPr lang="en-US" sz="2000" dirty="0" err="1" smtClean="0"/>
              <a:t>CurrentEvidence</a:t>
            </a:r>
            <a:r>
              <a:rPr lang="en-US" sz="2000" dirty="0" smtClean="0"/>
              <a:t>) = 0 </a:t>
            </a:r>
            <a:endParaRPr lang="en-US" sz="2000" dirty="0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705600" y="1371600"/>
            <a:ext cx="2514600" cy="1412875"/>
            <a:chOff x="6400800" y="2046288"/>
            <a:chExt cx="2514600" cy="1412875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OilLoc</a:t>
              </a: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DrillLoc</a:t>
              </a: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9" name="AutoShape 9"/>
            <p:cNvCxnSpPr>
              <a:cxnSpLocks noChangeShapeType="1"/>
              <a:stCxn id="7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10"/>
            <p:cNvCxnSpPr>
              <a:cxnSpLocks noChangeShapeType="1"/>
              <a:stCxn id="6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172200" y="3352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Scouting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Report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5410200" y="2209800"/>
            <a:ext cx="914400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Scout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AutoShape 10"/>
          <p:cNvCxnSpPr>
            <a:cxnSpLocks noChangeShapeType="1"/>
            <a:stCxn id="6" idx="4"/>
            <a:endCxn id="14" idx="0"/>
          </p:cNvCxnSpPr>
          <p:nvPr/>
        </p:nvCxnSpPr>
        <p:spPr bwMode="auto">
          <a:xfrm flipH="1">
            <a:off x="6629400" y="2784475"/>
            <a:ext cx="6858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0"/>
          <p:cNvCxnSpPr>
            <a:cxnSpLocks noChangeShapeType="1"/>
            <a:stCxn id="15" idx="4"/>
            <a:endCxn id="14" idx="0"/>
          </p:cNvCxnSpPr>
          <p:nvPr/>
        </p:nvCxnSpPr>
        <p:spPr bwMode="auto">
          <a:xfrm>
            <a:off x="5867400" y="2784475"/>
            <a:ext cx="762000" cy="5683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/>
          <p:nvPr/>
        </p:nvCxnSpPr>
        <p:spPr>
          <a:xfrm>
            <a:off x="29718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8000" y="5867400"/>
            <a:ext cx="0" cy="22860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60364" y="60960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00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POMDPs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Transition function P(s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 smtClean="0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 smtClean="0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 smtClean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err="1" smtClean="0">
                <a:latin typeface="Calibri"/>
                <a:ea typeface="ＭＳ Ｐゴシック" pitchFamily="34" charset="-128"/>
                <a:cs typeface="Calibri"/>
              </a:rPr>
              <a:t>ll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 be able to say more in a few lectures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smtClean="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 smtClean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3739" y="0"/>
            <a:ext cx="232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Demo: </a:t>
            </a:r>
            <a:r>
              <a:rPr lang="en-US" sz="1400" dirty="0" smtClean="0">
                <a:solidFill>
                  <a:srgbClr val="FF0000"/>
                </a:solidFill>
                <a:latin typeface="Calibri"/>
                <a:cs typeface="Calibri"/>
              </a:rPr>
              <a:t>Ghostbusters with VPI </a:t>
            </a:r>
            <a:endParaRPr lang="en-US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Ghostbusters with VPI</a:t>
            </a:r>
            <a:endParaRPr lang="en-US" dirty="0"/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Most real problems are POMDPs, but we can rarely solve then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6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Unused art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95600"/>
            <a:ext cx="8485668" cy="20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 smtClean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</a:t>
            </a:r>
            <a:r>
              <a:rPr lang="en-US" sz="2400" dirty="0" smtClean="0">
                <a:latin typeface="Calibri"/>
                <a:cs typeface="Calibri"/>
              </a:rPr>
              <a:t>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</a:t>
            </a:r>
            <a:r>
              <a:rPr lang="en-US" sz="2400" dirty="0" smtClean="0">
                <a:latin typeface="Calibri"/>
                <a:cs typeface="Calibri"/>
              </a:rPr>
              <a:t>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</a:t>
            </a:r>
            <a:r>
              <a:rPr lang="en-US" sz="2400" dirty="0" smtClean="0">
                <a:latin typeface="Calibri"/>
                <a:cs typeface="Calibri"/>
              </a:rPr>
              <a:t>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</a:t>
            </a:r>
            <a:r>
              <a:rPr lang="en-US" sz="2400" dirty="0" smtClean="0">
                <a:latin typeface="Calibri"/>
                <a:cs typeface="Calibri"/>
              </a:rPr>
              <a:t>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  <a:gridCol w="10668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Almost exactly like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/ MDPs</a:t>
            </a:r>
          </a:p>
          <a:p>
            <a:r>
              <a:rPr lang="en-US" sz="2400" dirty="0" smtClean="0">
                <a:ea typeface="ＭＳ Ｐゴシック" pitchFamily="34" charset="-128"/>
              </a:rPr>
              <a:t>What</a:t>
            </a:r>
            <a:r>
              <a:rPr lang="ja-JP" altLang="en-US" sz="2400" dirty="0" smtClean="0">
                <a:ea typeface="ＭＳ Ｐゴシック" pitchFamily="34" charset="-128"/>
              </a:rPr>
              <a:t>’</a:t>
            </a:r>
            <a:r>
              <a:rPr lang="en-US" altLang="ja-JP" sz="2400" dirty="0" smtClean="0">
                <a:ea typeface="ＭＳ Ｐゴシック" pitchFamily="34" charset="-128"/>
              </a:rPr>
              <a:t>s changed?</a:t>
            </a:r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66872</TotalTime>
  <Words>1377</Words>
  <Application>Microsoft Macintosh PowerPoint</Application>
  <PresentationFormat>Custom</PresentationFormat>
  <Paragraphs>408</Paragraphs>
  <Slides>27</Slides>
  <Notes>5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dan-berkeley-nlp-v1</vt:lpstr>
      <vt:lpstr>Announcements</vt:lpstr>
      <vt:lpstr>CS 188: Artificial Intelligence </vt:lpstr>
      <vt:lpstr>Decision Networks</vt:lpstr>
      <vt:lpstr>Unused art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VPI Question</vt:lpstr>
      <vt:lpstr>POMDPs</vt:lpstr>
      <vt:lpstr>POMDPs</vt:lpstr>
      <vt:lpstr>Example: Ghostbusters</vt:lpstr>
      <vt:lpstr>Video of Demo Ghostbusters with VPI</vt:lpstr>
      <vt:lpstr>More Generally*</vt:lpstr>
      <vt:lpstr>Next Time: Machine Learning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3955</cp:revision>
  <cp:lastPrinted>2014-04-08T17:26:54Z</cp:lastPrinted>
  <dcterms:created xsi:type="dcterms:W3CDTF">2004-08-27T04:16:05Z</dcterms:created>
  <dcterms:modified xsi:type="dcterms:W3CDTF">2014-08-22T18:50:15Z</dcterms:modified>
</cp:coreProperties>
</file>